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3" r:id="rId5"/>
    <p:sldId id="353" r:id="rId6"/>
    <p:sldId id="262" r:id="rId7"/>
    <p:sldId id="286" r:id="rId8"/>
    <p:sldId id="266" r:id="rId9"/>
    <p:sldId id="265" r:id="rId10"/>
    <p:sldId id="268" r:id="rId11"/>
    <p:sldId id="267" r:id="rId12"/>
    <p:sldId id="344" r:id="rId13"/>
    <p:sldId id="284" r:id="rId14"/>
    <p:sldId id="355" r:id="rId15"/>
    <p:sldId id="290" r:id="rId16"/>
    <p:sldId id="354" r:id="rId17"/>
    <p:sldId id="295" r:id="rId18"/>
    <p:sldId id="350" r:id="rId19"/>
    <p:sldId id="346" r:id="rId20"/>
    <p:sldId id="342" r:id="rId21"/>
    <p:sldId id="343" r:id="rId22"/>
    <p:sldId id="356" r:id="rId23"/>
    <p:sldId id="352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g" initials="KT" lastIdx="6" clrIdx="0">
    <p:extLst>
      <p:ext uri="{19B8F6BF-5375-455C-9EA6-DF929625EA0E}">
        <p15:presenceInfo xmlns:p15="http://schemas.microsoft.com/office/powerpoint/2012/main" userId="Kung" providerId="None"/>
      </p:ext>
    </p:extLst>
  </p:cmAuthor>
  <p:cmAuthor id="2" name="Dr.Nittaya Phanuphak Pungpapong" initials="DPP" lastIdx="12" clrIdx="1">
    <p:extLst>
      <p:ext uri="{19B8F6BF-5375-455C-9EA6-DF929625EA0E}">
        <p15:presenceInfo xmlns:p15="http://schemas.microsoft.com/office/powerpoint/2012/main" userId="Dr.Nittaya Phanuphak Pungpapong" providerId="None"/>
      </p:ext>
    </p:extLst>
  </p:cmAuthor>
  <p:cmAuthor id="3" name="Pich Seekaew" initials="PS" lastIdx="5" clrIdx="2">
    <p:extLst>
      <p:ext uri="{19B8F6BF-5375-455C-9EA6-DF929625EA0E}">
        <p15:presenceInfo xmlns:p15="http://schemas.microsoft.com/office/powerpoint/2012/main" userId="4ce663ae43063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6D2"/>
    <a:srgbClr val="FF9300"/>
    <a:srgbClr val="F3B22A"/>
    <a:srgbClr val="F8CD89"/>
    <a:srgbClr val="D81C4A"/>
    <a:srgbClr val="DDB043"/>
    <a:srgbClr val="E88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1" autoAdjust="0"/>
    <p:restoredTop sz="77522" autoAdjust="0"/>
  </p:normalViewPr>
  <p:slideViewPr>
    <p:cSldViewPr snapToGrid="0">
      <p:cViewPr>
        <p:scale>
          <a:sx n="80" d="100"/>
          <a:sy n="80" d="100"/>
        </p:scale>
        <p:origin x="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4B31-6848-4619-8D3E-F7F5FEAC4F7B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37E-308C-4F34-A6A1-F4DEB21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9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78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2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37E-308C-4F34-A6A1-F4DEB210A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nkages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8" y="1122363"/>
            <a:ext cx="6197049" cy="3071950"/>
          </a:xfrm>
        </p:spPr>
        <p:txBody>
          <a:bodyPr anchor="b">
            <a:norm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65813"/>
            <a:ext cx="6197049" cy="491986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7" y="319232"/>
            <a:ext cx="2106623" cy="641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2" y="245504"/>
            <a:ext cx="1083347" cy="684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9" y="296755"/>
            <a:ext cx="1665967" cy="633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22" y="368374"/>
            <a:ext cx="1052261" cy="44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9" y="373103"/>
            <a:ext cx="2399670" cy="4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vention 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070" y="2122003"/>
            <a:ext cx="5976730" cy="175922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7070" y="4189342"/>
            <a:ext cx="5976730" cy="10684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EE666-F6CB-4E9A-BFD7-92F438390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68" y="256159"/>
            <a:ext cx="1013063" cy="100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58291"/>
            <a:ext cx="3027535" cy="6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age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96171"/>
            <a:ext cx="3581400" cy="55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84459"/>
            <a:ext cx="10515600" cy="4292504"/>
          </a:xfrm>
          <a:noFill/>
        </p:spPr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182757"/>
            <a:ext cx="838200" cy="56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log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lnSpc>
                <a:spcPct val="100000"/>
              </a:lnSpc>
              <a:buClr>
                <a:schemeClr val="accent1"/>
              </a:buClr>
              <a:defRPr/>
            </a:lvl1pPr>
            <a:lvl2pPr marL="685800" indent="-274320">
              <a:buClr>
                <a:srgbClr val="F3B22A"/>
              </a:buClr>
              <a:buSzPct val="97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nkages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E0B89-DA4D-4547-B89F-D09604401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5" y="6528159"/>
            <a:ext cx="823406" cy="25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FD738-0CF3-49D5-9867-E88088ED8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005" y="6505077"/>
            <a:ext cx="403212" cy="254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969CC-A156-4B7C-95AA-1D7988FF19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966" y="6513712"/>
            <a:ext cx="630468" cy="265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8" y="6524207"/>
            <a:ext cx="985009" cy="197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26CB-57D1-4545-B532-FA4B407BF4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115" y="6525559"/>
            <a:ext cx="410775" cy="18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96171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518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09322"/>
            <a:ext cx="10515600" cy="10803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459"/>
            <a:ext cx="10515600" cy="429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BCE-5FD6-48C7-9096-56205E24449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2DF8-FE44-4A0F-992C-77C52FC28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aids.org/sites/default/files/media_asset/unaids-data-2018_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107" y="1268667"/>
            <a:ext cx="7007685" cy="3071950"/>
          </a:xfrm>
        </p:spPr>
        <p:txBody>
          <a:bodyPr>
            <a:normAutofit/>
          </a:bodyPr>
          <a:lstStyle/>
          <a:p>
            <a:r>
              <a:rPr lang="en-US" sz="3600" dirty="0"/>
              <a:t>Same-Day Antiretroviral Therapy Initiation in Thailand: Different Models and Initial Outcomes from Scale-Up in 6 Provinces in Thailand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107" y="4729236"/>
            <a:ext cx="6751653" cy="1196075"/>
          </a:xfrm>
        </p:spPr>
        <p:txBody>
          <a:bodyPr>
            <a:normAutofit/>
          </a:bodyPr>
          <a:lstStyle/>
          <a:p>
            <a:r>
              <a:rPr lang="en-US" b="1" dirty="0"/>
              <a:t>Pich Seekaew, MPH</a:t>
            </a:r>
          </a:p>
          <a:p>
            <a:r>
              <a:rPr lang="en-US" dirty="0"/>
              <a:t>PREVENTION | Thai Red Cross AIDS Research Centre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3820485-AAE2-AA4F-8135-447B5CA7A43C}"/>
              </a:ext>
            </a:extLst>
          </p:cNvPr>
          <p:cNvSpPr txBox="1">
            <a:spLocks/>
          </p:cNvSpPr>
          <p:nvPr/>
        </p:nvSpPr>
        <p:spPr>
          <a:xfrm>
            <a:off x="5044107" y="5613785"/>
            <a:ext cx="6751653" cy="6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USAID LINKAGES Program Thailand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3820485-AAE2-AA4F-8135-447B5CA7A43C}"/>
              </a:ext>
            </a:extLst>
          </p:cNvPr>
          <p:cNvSpPr txBox="1">
            <a:spLocks/>
          </p:cNvSpPr>
          <p:nvPr/>
        </p:nvSpPr>
        <p:spPr>
          <a:xfrm>
            <a:off x="298487" y="6337203"/>
            <a:ext cx="4030445" cy="42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Abstract Number: WEAB0102</a:t>
            </a:r>
          </a:p>
        </p:txBody>
      </p:sp>
    </p:spTree>
    <p:extLst>
      <p:ext uri="{BB962C8B-B14F-4D97-AF65-F5344CB8AC3E}">
        <p14:creationId xmlns:p14="http://schemas.microsoft.com/office/powerpoint/2010/main" val="346098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CD71-70FB-4FE6-91EB-E4988A6F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Treatment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CA37-3ABA-40E2-ABBE-55EEB2A9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1884459"/>
            <a:ext cx="6504008" cy="4292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 drug regimen:</a:t>
            </a:r>
          </a:p>
          <a:p>
            <a:pPr lvl="1"/>
            <a:r>
              <a:rPr lang="en-US" dirty="0"/>
              <a:t>FTC/TDF + EFV</a:t>
            </a:r>
          </a:p>
          <a:p>
            <a:r>
              <a:rPr lang="en-US" dirty="0"/>
              <a:t>Baseline tests:</a:t>
            </a:r>
          </a:p>
          <a:p>
            <a:pPr lvl="1"/>
            <a:r>
              <a:rPr lang="en-US" dirty="0"/>
              <a:t>Creatinine </a:t>
            </a:r>
          </a:p>
          <a:p>
            <a:pPr lvl="1"/>
            <a:r>
              <a:rPr lang="en-US" dirty="0"/>
              <a:t>Urinalysis </a:t>
            </a:r>
          </a:p>
          <a:p>
            <a:pPr lvl="1"/>
            <a:r>
              <a:rPr lang="en-US" dirty="0"/>
              <a:t>CD4 count</a:t>
            </a:r>
          </a:p>
          <a:p>
            <a:pPr lvl="1"/>
            <a:r>
              <a:rPr lang="en-US" dirty="0"/>
              <a:t>HBsAg</a:t>
            </a:r>
          </a:p>
          <a:p>
            <a:pPr lvl="1"/>
            <a:r>
              <a:rPr lang="en-US" dirty="0"/>
              <a:t>Anti-HCV</a:t>
            </a:r>
          </a:p>
          <a:p>
            <a:pPr lvl="1"/>
            <a:r>
              <a:rPr lang="en-US" dirty="0"/>
              <a:t>Syphilis serology </a:t>
            </a:r>
          </a:p>
          <a:p>
            <a:pPr lvl="1"/>
            <a:r>
              <a:rPr lang="en-US" dirty="0"/>
              <a:t>ALT</a:t>
            </a:r>
          </a:p>
          <a:p>
            <a:pPr lvl="1"/>
            <a:r>
              <a:rPr lang="en-US" dirty="0"/>
              <a:t>Chest X-Ray</a:t>
            </a:r>
          </a:p>
          <a:p>
            <a:pPr lvl="1"/>
            <a:r>
              <a:rPr lang="en-US" dirty="0"/>
              <a:t>Cryptococcal Ag (CD&lt;100 cells/mm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C3F39-CB12-4369-A81A-738DE8362CFF}"/>
              </a:ext>
            </a:extLst>
          </p:cNvPr>
          <p:cNvSpPr/>
          <p:nvPr/>
        </p:nvSpPr>
        <p:spPr>
          <a:xfrm>
            <a:off x="3399" y="1734334"/>
            <a:ext cx="4422298" cy="4550358"/>
          </a:xfrm>
          <a:prstGeom prst="rect">
            <a:avLst/>
          </a:prstGeom>
          <a:solidFill>
            <a:srgbClr val="E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7B7A783-153D-41E5-BAA5-E3D0B17E3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657" r="1" b="1277"/>
          <a:stretch/>
        </p:blipFill>
        <p:spPr>
          <a:xfrm>
            <a:off x="856807" y="2024266"/>
            <a:ext cx="2715482" cy="40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4" y="-97728"/>
            <a:ext cx="12243671" cy="6547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42A2D-6311-4C44-8015-C38D9125F92A}"/>
              </a:ext>
            </a:extLst>
          </p:cNvPr>
          <p:cNvSpPr txBox="1"/>
          <p:nvPr/>
        </p:nvSpPr>
        <p:spPr>
          <a:xfrm>
            <a:off x="10072688" y="155733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(n=3,465)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8C04F-85C1-4846-8CB8-6F0B8940D7EF}"/>
              </a:ext>
            </a:extLst>
          </p:cNvPr>
          <p:cNvSpPr txBox="1"/>
          <p:nvPr/>
        </p:nvSpPr>
        <p:spPr>
          <a:xfrm>
            <a:off x="2681288" y="353853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(n=408)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57A53-2FB6-384A-BD6D-B10CD0F173FE}"/>
              </a:ext>
            </a:extLst>
          </p:cNvPr>
          <p:cNvSpPr txBox="1"/>
          <p:nvPr/>
        </p:nvSpPr>
        <p:spPr>
          <a:xfrm>
            <a:off x="9348788" y="355095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(n=476)</a:t>
            </a:r>
          </a:p>
        </p:txBody>
      </p:sp>
    </p:spTree>
    <p:extLst>
      <p:ext uri="{BB962C8B-B14F-4D97-AF65-F5344CB8AC3E}">
        <p14:creationId xmlns:p14="http://schemas.microsoft.com/office/powerpoint/2010/main" val="316861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75CC-E715-6144-A717-7A943D53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3027-A4E9-3648-821A-A178E3AFB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Observational cohort study from July 2017 to April 2019:</a:t>
            </a:r>
          </a:p>
          <a:p>
            <a:pPr lvl="1"/>
            <a:r>
              <a:rPr lang="en-US" dirty="0"/>
              <a:t>Acceptability </a:t>
            </a:r>
          </a:p>
          <a:p>
            <a:pPr lvl="1"/>
            <a:r>
              <a:rPr lang="en-US" dirty="0"/>
              <a:t>ART initiation rate</a:t>
            </a:r>
          </a:p>
          <a:p>
            <a:pPr lvl="1"/>
            <a:r>
              <a:rPr lang="en-US" dirty="0"/>
              <a:t>Retention at months 3, 6, and 12</a:t>
            </a:r>
          </a:p>
          <a:p>
            <a:pPr lvl="1"/>
            <a:r>
              <a:rPr lang="en-US" dirty="0"/>
              <a:t>Viral load testing and suppression </a:t>
            </a:r>
          </a:p>
          <a:p>
            <a:r>
              <a:rPr lang="en-US" dirty="0"/>
              <a:t>Baseline laboratory-specific models</a:t>
            </a:r>
          </a:p>
          <a:p>
            <a:pPr lvl="1"/>
            <a:r>
              <a:rPr lang="en-US" dirty="0"/>
              <a:t>ART Initiation time periods</a:t>
            </a:r>
          </a:p>
          <a:p>
            <a:pPr lvl="1"/>
            <a:r>
              <a:rPr lang="en-US" dirty="0"/>
              <a:t>Adverse events and deaths</a:t>
            </a:r>
          </a:p>
          <a:p>
            <a:r>
              <a:rPr lang="en-US" dirty="0"/>
              <a:t>Multivariable logistic regression model</a:t>
            </a:r>
          </a:p>
          <a:p>
            <a:pPr lvl="1"/>
            <a:r>
              <a:rPr lang="en-US" dirty="0"/>
              <a:t>Factors associated with same-day ART initiation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7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4679-A252-E847-A683-9E88D68C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Cascade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6" y="1737026"/>
            <a:ext cx="10058398" cy="40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Initiation Time Periods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2"/>
          <a:stretch/>
        </p:blipFill>
        <p:spPr>
          <a:xfrm>
            <a:off x="494393" y="1690688"/>
            <a:ext cx="11089747" cy="46073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2EE73-1074-E640-9183-A3EB1E9D7389}"/>
              </a:ext>
            </a:extLst>
          </p:cNvPr>
          <p:cNvSpPr txBox="1"/>
          <p:nvPr/>
        </p:nvSpPr>
        <p:spPr>
          <a:xfrm>
            <a:off x="10196513" y="2228851"/>
            <a:ext cx="115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N=3,385</a:t>
            </a:r>
          </a:p>
        </p:txBody>
      </p:sp>
    </p:spTree>
    <p:extLst>
      <p:ext uri="{BB962C8B-B14F-4D97-AF65-F5344CB8AC3E}">
        <p14:creationId xmlns:p14="http://schemas.microsoft.com/office/powerpoint/2010/main" val="345483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F8B5-5E36-574A-A5A1-4F7F14D7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at Month 3 and Month 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9" y="1111806"/>
            <a:ext cx="12275759" cy="5433678"/>
          </a:xfrm>
        </p:spPr>
      </p:pic>
    </p:spTree>
    <p:extLst>
      <p:ext uri="{BB962C8B-B14F-4D97-AF65-F5344CB8AC3E}">
        <p14:creationId xmlns:p14="http://schemas.microsoft.com/office/powerpoint/2010/main" val="67519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Load Testing and Suppression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8" y="1375076"/>
            <a:ext cx="10862195" cy="5407687"/>
          </a:xfrm>
        </p:spPr>
      </p:pic>
    </p:spTree>
    <p:extLst>
      <p:ext uri="{BB962C8B-B14F-4D97-AF65-F5344CB8AC3E}">
        <p14:creationId xmlns:p14="http://schemas.microsoft.com/office/powerpoint/2010/main" val="106822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6" y="1616203"/>
            <a:ext cx="12494987" cy="4780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F23C8-D815-784D-B3F1-F0E0AE34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Initiation Time Periods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5FB55-CE02-954F-8CBE-E5AA7CA752F1}"/>
              </a:ext>
            </a:extLst>
          </p:cNvPr>
          <p:cNvSpPr txBox="1"/>
          <p:nvPr/>
        </p:nvSpPr>
        <p:spPr>
          <a:xfrm>
            <a:off x="7916944" y="1031714"/>
            <a:ext cx="329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Median (IQR) for Model A = 0 (0-0)</a:t>
            </a:r>
          </a:p>
          <a:p>
            <a:r>
              <a:rPr lang="en-US" sz="1600" b="1" dirty="0"/>
              <a:t>Median (IQR) for Model B = 7 (0-15)</a:t>
            </a:r>
          </a:p>
          <a:p>
            <a:r>
              <a:rPr lang="en-US" sz="1600" b="1" dirty="0"/>
              <a:t>Median (IQR) for Model C = 0 (0-8)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8430-37E3-9A46-B4D2-A285A5B6AEF9}"/>
              </a:ext>
            </a:extLst>
          </p:cNvPr>
          <p:cNvSpPr txBox="1"/>
          <p:nvPr/>
        </p:nvSpPr>
        <p:spPr>
          <a:xfrm>
            <a:off x="4345781" y="2491361"/>
            <a:ext cx="350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 A vs. Model B: p &lt;0.001</a:t>
            </a:r>
          </a:p>
          <a:p>
            <a:r>
              <a:rPr lang="en-US" b="1" dirty="0"/>
              <a:t>Model B vs. Model C: p&lt;0.001</a:t>
            </a:r>
          </a:p>
          <a:p>
            <a:r>
              <a:rPr lang="en-US" b="1" dirty="0"/>
              <a:t>Model C vs. Model A: p&lt;0.001</a:t>
            </a:r>
          </a:p>
        </p:txBody>
      </p:sp>
    </p:spTree>
    <p:extLst>
      <p:ext uri="{BB962C8B-B14F-4D97-AF65-F5344CB8AC3E}">
        <p14:creationId xmlns:p14="http://schemas.microsoft.com/office/powerpoint/2010/main" val="350477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&amp; Death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0" y="1789561"/>
            <a:ext cx="10314994" cy="4292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58DC5-3E37-EE40-A28D-CEFF109B813A}"/>
              </a:ext>
            </a:extLst>
          </p:cNvPr>
          <p:cNvSpPr txBox="1"/>
          <p:nvPr/>
        </p:nvSpPr>
        <p:spPr>
          <a:xfrm>
            <a:off x="7576015" y="245061"/>
            <a:ext cx="40331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AE:</a:t>
            </a:r>
          </a:p>
          <a:p>
            <a:r>
              <a:rPr lang="en-US" sz="1600" b="1" dirty="0"/>
              <a:t>Overall: p&lt;0.001</a:t>
            </a:r>
          </a:p>
          <a:p>
            <a:r>
              <a:rPr lang="en-US" sz="1600" b="1" dirty="0"/>
              <a:t>Model A vs. Model B: p=0.026</a:t>
            </a:r>
          </a:p>
          <a:p>
            <a:r>
              <a:rPr lang="en-US" sz="1600" dirty="0"/>
              <a:t>Model A vs. Model C: p=0.083</a:t>
            </a:r>
          </a:p>
          <a:p>
            <a:r>
              <a:rPr lang="en-US" sz="1600" b="1" dirty="0"/>
              <a:t>Model B vs. Model C: p=0.001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5FFC3-0D5A-5A49-B204-47D98D46D4E5}"/>
              </a:ext>
            </a:extLst>
          </p:cNvPr>
          <p:cNvSpPr txBox="1"/>
          <p:nvPr/>
        </p:nvSpPr>
        <p:spPr>
          <a:xfrm>
            <a:off x="7576015" y="1867587"/>
            <a:ext cx="40331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Death:</a:t>
            </a:r>
          </a:p>
          <a:p>
            <a:r>
              <a:rPr lang="en-US" sz="1600" b="1" dirty="0"/>
              <a:t>Overall: p&lt;0.001</a:t>
            </a:r>
          </a:p>
          <a:p>
            <a:r>
              <a:rPr lang="en-US" sz="1600" b="1" dirty="0"/>
              <a:t>Model A vs. Model B: p=0.006</a:t>
            </a:r>
          </a:p>
          <a:p>
            <a:r>
              <a:rPr lang="en-US" sz="1600" b="1" dirty="0"/>
              <a:t>Model A vs. Model C: p=0.012</a:t>
            </a:r>
          </a:p>
          <a:p>
            <a:r>
              <a:rPr lang="en-US" sz="1600" dirty="0"/>
              <a:t>Model B vs. Model C: p=1.000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12307-EBE1-D74E-9E08-07599185ECC3}"/>
              </a:ext>
            </a:extLst>
          </p:cNvPr>
          <p:cNvSpPr/>
          <p:nvPr/>
        </p:nvSpPr>
        <p:spPr>
          <a:xfrm>
            <a:off x="4203032" y="4860737"/>
            <a:ext cx="577516" cy="304821"/>
          </a:xfrm>
          <a:prstGeom prst="rect">
            <a:avLst/>
          </a:prstGeom>
          <a:solidFill>
            <a:srgbClr val="D81C4A"/>
          </a:solidFill>
          <a:ln>
            <a:solidFill>
              <a:srgbClr val="D81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80809C-6ED5-194F-8ABF-824AF8F1296F}"/>
              </a:ext>
            </a:extLst>
          </p:cNvPr>
          <p:cNvSpPr/>
          <p:nvPr/>
        </p:nvSpPr>
        <p:spPr>
          <a:xfrm>
            <a:off x="6312570" y="4860737"/>
            <a:ext cx="577516" cy="304821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5C86F-E61E-C244-A92F-699EA87BC152}"/>
              </a:ext>
            </a:extLst>
          </p:cNvPr>
          <p:cNvSpPr/>
          <p:nvPr/>
        </p:nvSpPr>
        <p:spPr>
          <a:xfrm>
            <a:off x="8471123" y="4981063"/>
            <a:ext cx="464775" cy="1925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361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2606"/>
            <a:ext cx="6699183" cy="4480560"/>
          </a:xfrm>
          <a:prstGeom prst="rect">
            <a:avLst/>
          </a:prstGeom>
          <a:solidFill>
            <a:srgbClr val="F3B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C81AB-266A-E449-99E5-FD9AD7BA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Associated with Same-Day ART Initiation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6CF07-82D2-6D46-92F8-6BA306731D8A}"/>
              </a:ext>
            </a:extLst>
          </p:cNvPr>
          <p:cNvSpPr txBox="1"/>
          <p:nvPr/>
        </p:nvSpPr>
        <p:spPr>
          <a:xfrm>
            <a:off x="871888" y="1935907"/>
            <a:ext cx="518704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No laboratory results needed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5.48; 95%CI: 3.98-7.65; 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Being transgender woman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2.15; 95%CI: 1.24-3.74; p=0.007)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Having monthly income of ≤10,000 THB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1.5; 95%CI: 1.11-2.04; p=0.009)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CD4 101-200 cells/mm</a:t>
            </a:r>
            <a:r>
              <a:rPr lang="en-US" b="1" baseline="30000" dirty="0">
                <a:solidFill>
                  <a:schemeClr val="bg1"/>
                </a:solidFill>
              </a:rPr>
              <a:t>3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3.45; 95%CI: 2.13-5.60; 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CD4 201-350 cells/mm</a:t>
            </a:r>
            <a:r>
              <a:rPr lang="en-US" b="1" baseline="30000" dirty="0">
                <a:solidFill>
                  <a:schemeClr val="bg1"/>
                </a:solidFill>
              </a:rPr>
              <a:t>3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3.19; 95%CI: 2.05-4.98; 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CD4 &gt;350 cells/mm</a:t>
            </a:r>
            <a:r>
              <a:rPr lang="en-US" b="1" baseline="30000" dirty="0">
                <a:solidFill>
                  <a:schemeClr val="bg1"/>
                </a:solidFill>
              </a:rPr>
              <a:t>3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aOR</a:t>
            </a:r>
            <a:r>
              <a:rPr lang="en-US" dirty="0">
                <a:solidFill>
                  <a:schemeClr val="bg1"/>
                </a:solidFill>
              </a:rPr>
              <a:t>: 3.58; 95%CI: 2.31-5.55; 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1E882-12C8-1E42-A568-135AC1D78EBB}"/>
              </a:ext>
            </a:extLst>
          </p:cNvPr>
          <p:cNvSpPr txBox="1"/>
          <p:nvPr/>
        </p:nvSpPr>
        <p:spPr>
          <a:xfrm>
            <a:off x="7320642" y="1809315"/>
            <a:ext cx="4223657" cy="3619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Adjusted for: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Education 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eGFR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ALT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HBsAg</a:t>
            </a:r>
          </a:p>
          <a:p>
            <a:pPr marL="285750" indent="-285750">
              <a:buClr>
                <a:srgbClr val="D81C4A"/>
              </a:buClr>
              <a:buFont typeface="Arial" panose="020B0604020202020204" pitchFamily="34" charset="0"/>
              <a:buChar char="•"/>
            </a:pPr>
            <a:r>
              <a:rPr lang="en-US" dirty="0"/>
              <a:t>Chest X-Ray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BBBF9-ADC2-354A-904F-0DA8D3C7E244}"/>
              </a:ext>
            </a:extLst>
          </p:cNvPr>
          <p:cNvSpPr txBox="1"/>
          <p:nvPr/>
        </p:nvSpPr>
        <p:spPr>
          <a:xfrm>
            <a:off x="28875" y="6083166"/>
            <a:ext cx="435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aOR</a:t>
            </a:r>
            <a:r>
              <a:rPr lang="en-US" sz="1400" dirty="0"/>
              <a:t>= adjusted odds ratio; THB = Thai Baht</a:t>
            </a:r>
          </a:p>
        </p:txBody>
      </p:sp>
    </p:spTree>
    <p:extLst>
      <p:ext uri="{BB962C8B-B14F-4D97-AF65-F5344CB8AC3E}">
        <p14:creationId xmlns:p14="http://schemas.microsoft.com/office/powerpoint/2010/main" val="361136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91850"/>
            <a:ext cx="11140440" cy="45712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Pich Seekaew</a:t>
            </a:r>
            <a:r>
              <a:rPr lang="en-US" dirty="0"/>
              <a:t>,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Sorawit</a:t>
            </a:r>
            <a:r>
              <a:rPr lang="en-US" dirty="0"/>
              <a:t> Amatavete,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Nipat</a:t>
            </a:r>
            <a:r>
              <a:rPr lang="en-US" dirty="0"/>
              <a:t> Teeratakulpisarn,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Prattana</a:t>
            </a:r>
            <a:r>
              <a:rPr lang="en-US" dirty="0"/>
              <a:t> Leenasirimakul,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Suwimon</a:t>
            </a:r>
            <a:r>
              <a:rPr lang="en-US" dirty="0"/>
              <a:t> Khusuwan,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Pornpen</a:t>
            </a:r>
            <a:r>
              <a:rPr lang="en-US" dirty="0"/>
              <a:t> Mathajittiphan,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Ampaipith</a:t>
            </a:r>
            <a:r>
              <a:rPr lang="en-US" dirty="0"/>
              <a:t> Nilmanat,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Pimpanitta</a:t>
            </a:r>
            <a:r>
              <a:rPr lang="en-US" dirty="0"/>
              <a:t> Saenyakul,</a:t>
            </a:r>
            <a:r>
              <a:rPr lang="en-US" baseline="30000" dirty="0"/>
              <a:t>6</a:t>
            </a:r>
            <a:r>
              <a:rPr lang="en-US" dirty="0"/>
              <a:t> Philip Limbumrung,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Amornrat</a:t>
            </a:r>
            <a:r>
              <a:rPr lang="en-US" dirty="0"/>
              <a:t> Arunmanakul,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Duangkamon</a:t>
            </a:r>
            <a:r>
              <a:rPr lang="en-US" dirty="0"/>
              <a:t> Donchaum,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Klayduean</a:t>
            </a:r>
            <a:r>
              <a:rPr lang="en-US" dirty="0"/>
              <a:t> Singhaseni,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Ratchadaporn</a:t>
            </a:r>
            <a:r>
              <a:rPr lang="en-US" dirty="0"/>
              <a:t> Meksena,</a:t>
            </a:r>
            <a:r>
              <a:rPr lang="en-US" baseline="30000" dirty="0"/>
              <a:t>1</a:t>
            </a:r>
            <a:r>
              <a:rPr lang="en-US" dirty="0"/>
              <a:t> Danai Lingjongrat,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err="1"/>
              <a:t>Surang</a:t>
            </a:r>
            <a:r>
              <a:rPr lang="en-US" dirty="0"/>
              <a:t> Janyam,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Pongthorn</a:t>
            </a:r>
            <a:r>
              <a:rPr lang="en-US" dirty="0"/>
              <a:t> Chanlern,</a:t>
            </a:r>
            <a:r>
              <a:rPr lang="en-US" baseline="30000" dirty="0"/>
              <a:t>9</a:t>
            </a:r>
            <a:r>
              <a:rPr lang="th-TH" dirty="0"/>
              <a:t> </a:t>
            </a:r>
            <a:r>
              <a:rPr lang="en-US" dirty="0" err="1"/>
              <a:t>Satayu</a:t>
            </a:r>
            <a:r>
              <a:rPr lang="en-US" dirty="0"/>
              <a:t> Sittikarn,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err="1"/>
              <a:t>Sutinee</a:t>
            </a:r>
            <a:r>
              <a:rPr lang="en-US" dirty="0"/>
              <a:t> Charoenying,</a:t>
            </a:r>
            <a:r>
              <a:rPr lang="en-US" baseline="30000" dirty="0"/>
              <a:t>6</a:t>
            </a:r>
            <a:r>
              <a:rPr lang="en-US" dirty="0"/>
              <a:t> Stephen Mills,</a:t>
            </a:r>
            <a:r>
              <a:rPr lang="en-US" baseline="30000" dirty="0"/>
              <a:t>6</a:t>
            </a:r>
            <a:r>
              <a:rPr lang="th-TH" dirty="0"/>
              <a:t> </a:t>
            </a:r>
            <a:r>
              <a:rPr lang="en-US" dirty="0" err="1"/>
              <a:t>Ravipa</a:t>
            </a:r>
            <a:r>
              <a:rPr lang="en-US" dirty="0"/>
              <a:t> Vannakit,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err="1"/>
              <a:t>Praphan</a:t>
            </a:r>
            <a:r>
              <a:rPr lang="en-US" dirty="0"/>
              <a:t> Phanuphak,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Nittaya</a:t>
            </a:r>
            <a:r>
              <a:rPr lang="en-US" dirty="0"/>
              <a:t> Phanuphak</a:t>
            </a:r>
            <a:r>
              <a:rPr lang="en-US" baseline="30000" dirty="0"/>
              <a:t>1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r>
              <a:rPr lang="en-GB" b="1" baseline="30000" dirty="0"/>
              <a:t>1 </a:t>
            </a:r>
            <a:r>
              <a:rPr lang="en-GB" b="1" dirty="0"/>
              <a:t>PREVENTION, Thai Red Cross AIDS Research Centre, Bangkok, Thailand</a:t>
            </a:r>
            <a:r>
              <a:rPr lang="en-US" dirty="0"/>
              <a:t>, </a:t>
            </a:r>
            <a:r>
              <a:rPr lang="en-US" baseline="30000" dirty="0"/>
              <a:t>2 </a:t>
            </a:r>
            <a:r>
              <a:rPr lang="en-US" dirty="0" err="1"/>
              <a:t>Nakornping</a:t>
            </a:r>
            <a:r>
              <a:rPr lang="en-US" dirty="0"/>
              <a:t> Hospital, Chiang Mai, Thailand, </a:t>
            </a:r>
            <a:r>
              <a:rPr lang="en-US" baseline="30000" dirty="0"/>
              <a:t>3 </a:t>
            </a:r>
            <a:r>
              <a:rPr lang="en-US" dirty="0" err="1"/>
              <a:t>Chiangrai</a:t>
            </a:r>
            <a:r>
              <a:rPr lang="en-US" dirty="0"/>
              <a:t> </a:t>
            </a:r>
            <a:r>
              <a:rPr lang="en-US" dirty="0" err="1"/>
              <a:t>Prachanukroh</a:t>
            </a:r>
            <a:r>
              <a:rPr lang="en-US" dirty="0"/>
              <a:t> Hospital, Chiang Rai, Thailand, </a:t>
            </a:r>
            <a:r>
              <a:rPr lang="en-US" baseline="30000" dirty="0"/>
              <a:t>4 </a:t>
            </a:r>
            <a:r>
              <a:rPr lang="en-US" dirty="0"/>
              <a:t>Queen </a:t>
            </a:r>
            <a:r>
              <a:rPr lang="en-US" dirty="0" err="1"/>
              <a:t>Savang</a:t>
            </a:r>
            <a:r>
              <a:rPr lang="en-US" dirty="0"/>
              <a:t> </a:t>
            </a:r>
            <a:r>
              <a:rPr lang="en-US" dirty="0" err="1"/>
              <a:t>Vadhana</a:t>
            </a:r>
            <a:r>
              <a:rPr lang="en-US" dirty="0"/>
              <a:t> Memorial Hospital, Chonburi, Thailand, </a:t>
            </a:r>
            <a:r>
              <a:rPr lang="en-US" baseline="30000" dirty="0"/>
              <a:t>5 </a:t>
            </a:r>
            <a:r>
              <a:rPr lang="en-US" dirty="0"/>
              <a:t>Hat </a:t>
            </a:r>
            <a:r>
              <a:rPr lang="en-US" dirty="0" err="1"/>
              <a:t>Yai</a:t>
            </a:r>
            <a:r>
              <a:rPr lang="en-US" dirty="0"/>
              <a:t> Hospital, Songkhla, Thailand, </a:t>
            </a:r>
            <a:r>
              <a:rPr lang="en-US" baseline="30000" dirty="0"/>
              <a:t>6 </a:t>
            </a:r>
            <a:r>
              <a:rPr lang="en-US" dirty="0"/>
              <a:t>FHI 360 and LINKAGES, Bangkok, Thailand, </a:t>
            </a:r>
            <a:r>
              <a:rPr lang="en-US" baseline="30000" dirty="0"/>
              <a:t>7 </a:t>
            </a:r>
            <a:r>
              <a:rPr lang="en-US" dirty="0"/>
              <a:t>Rainbow Sky Association of Thailand, Bangkok, Thailand, </a:t>
            </a:r>
            <a:r>
              <a:rPr lang="en-US" baseline="30000" dirty="0"/>
              <a:t>8 </a:t>
            </a:r>
            <a:r>
              <a:rPr lang="en-US" dirty="0"/>
              <a:t>The Service Workers In Group Foundation, Bangkok, Thailand, </a:t>
            </a:r>
            <a:r>
              <a:rPr lang="en-US" baseline="30000" dirty="0"/>
              <a:t>9 </a:t>
            </a:r>
            <a:r>
              <a:rPr lang="en-US" dirty="0" err="1"/>
              <a:t>Mplus</a:t>
            </a:r>
            <a:r>
              <a:rPr lang="en-US" dirty="0"/>
              <a:t> Foundation, Chiang Mai, Thailand, </a:t>
            </a:r>
            <a:r>
              <a:rPr lang="en-US" baseline="30000" dirty="0"/>
              <a:t>10 </a:t>
            </a:r>
            <a:r>
              <a:rPr lang="en-US" dirty="0" err="1"/>
              <a:t>Caremat</a:t>
            </a:r>
            <a:r>
              <a:rPr lang="en-US" dirty="0"/>
              <a:t>, Chiang Mai, Thailand, </a:t>
            </a:r>
            <a:r>
              <a:rPr lang="en-US" baseline="30000" dirty="0"/>
              <a:t>11 </a:t>
            </a:r>
            <a:r>
              <a:rPr lang="en-US" dirty="0"/>
              <a:t>Office of Public Health, USAID Regional Development Mission Asia, Bangkok, Thailand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E113-D415-1A4F-880F-C5AFD242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93C2-FD88-CE48-8AA3-4D816E90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using baseline laboratory results facilitates faster ART initiation with no increase in severe </a:t>
            </a:r>
            <a:r>
              <a:rPr lang="en-US"/>
              <a:t>adverse events or deaths</a:t>
            </a:r>
            <a:endParaRPr lang="en-US" dirty="0"/>
          </a:p>
          <a:p>
            <a:r>
              <a:rPr lang="en-US" dirty="0"/>
              <a:t>Needing CD4 counts prior to ART initiation results in longer time to start HIV treatment </a:t>
            </a:r>
          </a:p>
          <a:p>
            <a:r>
              <a:rPr lang="en-US" dirty="0"/>
              <a:t>Even with infectious disease physicians leading ART services, practices still varied, and some practices were based on anecdotal case reports/experience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797F-32CE-424B-831B-03A6FBB7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D20A-A668-7C47-8565-16876142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standardized clinical guidelines for Same-Day ART</a:t>
            </a:r>
          </a:p>
          <a:p>
            <a:r>
              <a:rPr lang="en-US" dirty="0"/>
              <a:t>Increase viral load literacy among ART clients </a:t>
            </a:r>
          </a:p>
          <a:p>
            <a:r>
              <a:rPr lang="en-US" dirty="0"/>
              <a:t>Create ART initiation network within high HIV burden provinces</a:t>
            </a:r>
          </a:p>
          <a:p>
            <a:r>
              <a:rPr lang="en-US" dirty="0"/>
              <a:t>Assess the influence of Same-Day ART on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90s on a provincial-level </a:t>
            </a:r>
          </a:p>
          <a:p>
            <a:r>
              <a:rPr lang="en-US" dirty="0"/>
              <a:t>Assess the disease burden (quality of life) and long-term economic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B061-9928-D446-8C85-C12847B0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Same-Day ART Posters at IAS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99CD-6F4E-0746-94C0-515CCF37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786"/>
            <a:ext cx="11113168" cy="480509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Engagement of peer navigators in the multidisciplinary team of providers in the same-day antiretroviral therapy initiation hub model in Bangkok, Thailand </a:t>
            </a:r>
            <a:r>
              <a:rPr lang="en-US" sz="2400" b="1" dirty="0"/>
              <a:t>(MOPED343)</a:t>
            </a:r>
          </a:p>
          <a:p>
            <a:endParaRPr lang="en-US" sz="2400" b="1" dirty="0"/>
          </a:p>
          <a:p>
            <a:r>
              <a:rPr lang="en-US" sz="2400" dirty="0"/>
              <a:t>Transgender-led same-day antiretroviral therapy services at the Tangerine Community Health Center in Bangkok, Thailand</a:t>
            </a:r>
            <a:r>
              <a:rPr lang="en-US" sz="2400" b="1" dirty="0"/>
              <a:t> (WEPEB311)</a:t>
            </a:r>
          </a:p>
          <a:p>
            <a:endParaRPr lang="en-US" sz="2400" b="1" dirty="0"/>
          </a:p>
          <a:p>
            <a:r>
              <a:rPr lang="en-US" sz="2400" dirty="0"/>
              <a:t>Characteristics of clients with sexually transmitted infections and HIV coinfection in same-day antiretroviral therapy cohort in Bangkok, Thailand </a:t>
            </a:r>
            <a:r>
              <a:rPr lang="en-US" sz="2400" b="1" dirty="0"/>
              <a:t>(TUPEB185)</a:t>
            </a:r>
          </a:p>
          <a:p>
            <a:endParaRPr lang="en-US" sz="2400" b="1" dirty="0"/>
          </a:p>
          <a:p>
            <a:r>
              <a:rPr lang="en-US" sz="2400" dirty="0"/>
              <a:t>TDF-based regimens: Are they suitable for same-day antiretroviral treatment initiation without baseline laboratory test results in Thailand? </a:t>
            </a:r>
            <a:r>
              <a:rPr lang="en-US" sz="2400" b="1" dirty="0"/>
              <a:t>(MOPEB224)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8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0" y="3822772"/>
            <a:ext cx="732309" cy="664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6D571-B94A-440F-A64D-D7885FF1F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4" y="2732554"/>
            <a:ext cx="2106623" cy="641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319D8-396F-4D72-9159-9784106B7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58" y="2689885"/>
            <a:ext cx="1083347" cy="68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41ABB-F955-4299-8C57-544E83F40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0" y="2741136"/>
            <a:ext cx="1665967" cy="633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6D1B0-E87B-4D72-BDBB-6B6B2B0BC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05" y="4032412"/>
            <a:ext cx="1052261" cy="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9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F706-3EDD-114A-897B-670EBBC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DA6C-F8D6-B044-818F-2F152039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Same-Day ART Models</a:t>
            </a:r>
          </a:p>
          <a:p>
            <a:r>
              <a:rPr lang="en-US" dirty="0"/>
              <a:t>Outcome Measures 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5857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144"/>
            <a:ext cx="12242181" cy="4806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69D83-C424-9941-8731-B5DF4E61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Towards 90-90-90 in Thailand,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F7186-E7E7-E745-92E8-D77C8AB71A8C}"/>
              </a:ext>
            </a:extLst>
          </p:cNvPr>
          <p:cNvSpPr txBox="1"/>
          <p:nvPr/>
        </p:nvSpPr>
        <p:spPr>
          <a:xfrm>
            <a:off x="418171" y="6368570"/>
            <a:ext cx="6423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solidFill>
                  <a:schemeClr val="bg1"/>
                </a:solidFill>
                <a:hlinkClick r:id="rId4"/>
              </a:rPr>
              <a:t>https://www.unaids.org/sites/default/files/media_asset/unaids-data-2018_en.pdf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5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A341-91CF-3142-817E-DCC86637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283"/>
            <a:ext cx="10515600" cy="954792"/>
          </a:xfrm>
        </p:spPr>
        <p:txBody>
          <a:bodyPr>
            <a:noAutofit/>
          </a:bodyPr>
          <a:lstStyle/>
          <a:p>
            <a:r>
              <a:rPr lang="en-US" sz="3200" dirty="0"/>
              <a:t>Same-Day ART at Thai Red Cross Anonymous Clinic (Bangkok, Thailand)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C1997-2695-DD4E-8263-6BF76FCC1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8" y="1063094"/>
            <a:ext cx="11232152" cy="44981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2CB724-D7D0-B342-A892-EACF94B69EEB}"/>
              </a:ext>
            </a:extLst>
          </p:cNvPr>
          <p:cNvSpPr/>
          <p:nvPr/>
        </p:nvSpPr>
        <p:spPr>
          <a:xfrm>
            <a:off x="1478757" y="5570715"/>
            <a:ext cx="3841231" cy="63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3C546F"/>
                </a:solidFill>
              </a:rPr>
              <a:t>Those in Same-Day ART program were 3.9 times more likely to start 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D9179-33B7-C84C-9377-EDF4924A6ED1}"/>
              </a:ext>
            </a:extLst>
          </p:cNvPr>
          <p:cNvSpPr/>
          <p:nvPr/>
        </p:nvSpPr>
        <p:spPr>
          <a:xfrm>
            <a:off x="6514502" y="5570715"/>
            <a:ext cx="4474041" cy="749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3C546F"/>
                </a:solidFill>
              </a:rPr>
              <a:t>Those in Same-Day ART program were </a:t>
            </a:r>
          </a:p>
          <a:p>
            <a:pPr algn="ctr"/>
            <a:r>
              <a:rPr lang="en-US" sz="1400" b="1" dirty="0">
                <a:solidFill>
                  <a:srgbClr val="3C546F"/>
                </a:solidFill>
              </a:rPr>
              <a:t>2.2 times more likely to be viral suppressed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39542-B87A-DC47-BE92-CCBE92CE1F0A}"/>
              </a:ext>
            </a:extLst>
          </p:cNvPr>
          <p:cNvSpPr txBox="1"/>
          <p:nvPr/>
        </p:nvSpPr>
        <p:spPr>
          <a:xfrm>
            <a:off x="128587" y="6202340"/>
            <a:ext cx="548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(Seekaew P, et al. AIDS 2018, Abstract: THAC0403)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3F5C7-3977-474B-8EAD-1805FFF0ECAF}"/>
              </a:ext>
            </a:extLst>
          </p:cNvPr>
          <p:cNvSpPr txBox="1"/>
          <p:nvPr/>
        </p:nvSpPr>
        <p:spPr>
          <a:xfrm>
            <a:off x="199918" y="2762604"/>
            <a:ext cx="1566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THAC0403</a:t>
            </a:r>
          </a:p>
        </p:txBody>
      </p:sp>
    </p:spTree>
    <p:extLst>
      <p:ext uri="{BB962C8B-B14F-4D97-AF65-F5344CB8AC3E}">
        <p14:creationId xmlns:p14="http://schemas.microsoft.com/office/powerpoint/2010/main" val="15512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6" y="1183231"/>
            <a:ext cx="11018770" cy="5324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24" y="365126"/>
            <a:ext cx="10444976" cy="773767"/>
          </a:xfrm>
        </p:spPr>
        <p:txBody>
          <a:bodyPr>
            <a:normAutofit fontScale="90000"/>
          </a:bodyPr>
          <a:lstStyle/>
          <a:p>
            <a:r>
              <a:rPr lang="en-US" dirty="0"/>
              <a:t>Same-Day ART Implementation Sites</a:t>
            </a:r>
            <a:r>
              <a:rPr lang="th-TH" dirty="0"/>
              <a:t> </a:t>
            </a:r>
            <a:r>
              <a:rPr lang="en-US" dirty="0"/>
              <a:t>Progress &amp; Towards 90-90-90 in High HIV Burden Provinces,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744" y="2410601"/>
            <a:ext cx="2119699" cy="1044407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6 provinces </a:t>
            </a:r>
          </a:p>
          <a:p>
            <a:r>
              <a:rPr lang="en-US" sz="2000" b="1" dirty="0"/>
              <a:t>9 hospitals +</a:t>
            </a:r>
            <a:endParaRPr lang="th-TH" sz="2000" b="1" dirty="0"/>
          </a:p>
          <a:p>
            <a:pPr marL="0" indent="0">
              <a:buNone/>
            </a:pPr>
            <a:r>
              <a:rPr lang="th-TH" sz="2000" b="1" dirty="0"/>
              <a:t>      </a:t>
            </a:r>
            <a:r>
              <a:rPr lang="en-US" sz="2000" b="1" dirty="0"/>
              <a:t>1 VCT center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C01B6-80EE-514C-8DEE-BA32602DFCC8}"/>
              </a:ext>
            </a:extLst>
          </p:cNvPr>
          <p:cNvSpPr/>
          <p:nvPr/>
        </p:nvSpPr>
        <p:spPr>
          <a:xfrm>
            <a:off x="9453851" y="5583972"/>
            <a:ext cx="2738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Source: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7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1) National AIDS Database, National Heath Security Office (NHSO), 2017 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en-US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AIDS and STI section, Bangkok Metropolitan Administration (BMA).</a:t>
            </a:r>
            <a:r>
              <a:rPr lang="en-US" sz="7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Strategic Plan for Ending AIDS in Bangkok 2017 – 2030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BE80-3526-4345-953D-A58B8F04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B6811-DE33-0449-92CC-E6A9B396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different models of Same-Day ART initiation</a:t>
            </a:r>
          </a:p>
          <a:p>
            <a:r>
              <a:rPr lang="en-US" dirty="0"/>
              <a:t>Assess the overall performance of Same-Day ART initiation </a:t>
            </a:r>
          </a:p>
          <a:p>
            <a:r>
              <a:rPr lang="en-US" dirty="0"/>
              <a:t>Evaluate baseline laboratory-specific models of Same-Day ART initiation</a:t>
            </a:r>
            <a:endParaRPr lang="th-TH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4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+mn-cs"/>
              </a:rPr>
              <a:t>Common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054264"/>
            <a:ext cx="7886697" cy="259208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3494D2-2204-5A48-B1A7-CBD4303D9B88}"/>
              </a:ext>
            </a:extLst>
          </p:cNvPr>
          <p:cNvSpPr/>
          <p:nvPr/>
        </p:nvSpPr>
        <p:spPr>
          <a:xfrm>
            <a:off x="2266160" y="4394309"/>
            <a:ext cx="1842052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Chest X-Ray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FF22A-D877-8445-8CE6-A7B3305D62D0}"/>
              </a:ext>
            </a:extLst>
          </p:cNvPr>
          <p:cNvSpPr/>
          <p:nvPr/>
        </p:nvSpPr>
        <p:spPr>
          <a:xfrm>
            <a:off x="5174972" y="4394309"/>
            <a:ext cx="1842052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History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DC06B-15D7-CD4D-891B-C8BF671B4B47}"/>
              </a:ext>
            </a:extLst>
          </p:cNvPr>
          <p:cNvSpPr/>
          <p:nvPr/>
        </p:nvSpPr>
        <p:spPr>
          <a:xfrm>
            <a:off x="7828143" y="4394308"/>
            <a:ext cx="2324714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93957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cs typeface="+mn-cs"/>
              </a:rPr>
              <a:t>Key Considerations for Same-Day ART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2" t="12395" r="33887" b="7652"/>
          <a:stretch/>
        </p:blipFill>
        <p:spPr>
          <a:xfrm>
            <a:off x="2298147" y="5077468"/>
            <a:ext cx="1207213" cy="1073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9" t="13543" r="-1060" b="6504"/>
          <a:stretch/>
        </p:blipFill>
        <p:spPr>
          <a:xfrm>
            <a:off x="2298145" y="3479211"/>
            <a:ext cx="1207213" cy="107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" t="12395" r="71724" b="7652"/>
          <a:stretch/>
        </p:blipFill>
        <p:spPr>
          <a:xfrm>
            <a:off x="2298146" y="1880955"/>
            <a:ext cx="1207213" cy="10738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17186" y="5318854"/>
            <a:ext cx="7400750" cy="591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6B6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What? </a:t>
            </a:r>
            <a:r>
              <a:rPr lang="en-US" dirty="0"/>
              <a:t>Baseline Laboratory Testing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7186" y="3730371"/>
            <a:ext cx="6248201" cy="56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6B6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Who? </a:t>
            </a:r>
            <a:r>
              <a:rPr lang="en-US" dirty="0"/>
              <a:t>ARV Prescribers</a:t>
            </a:r>
            <a:endParaRPr lang="th-T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05360" y="2191122"/>
            <a:ext cx="6888686" cy="49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6B6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When? </a:t>
            </a:r>
            <a:r>
              <a:rPr lang="en-US" dirty="0"/>
              <a:t>Operating Hours for ARV Clinic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963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VENTION">
      <a:dk1>
        <a:srgbClr val="4A515B"/>
      </a:dk1>
      <a:lt1>
        <a:sysClr val="window" lastClr="FFFFFF"/>
      </a:lt1>
      <a:dk2>
        <a:srgbClr val="4A515B"/>
      </a:dk2>
      <a:lt2>
        <a:srgbClr val="E7E6E6"/>
      </a:lt2>
      <a:accent1>
        <a:srgbClr val="DE2C28"/>
      </a:accent1>
      <a:accent2>
        <a:srgbClr val="79CED6"/>
      </a:accent2>
      <a:accent3>
        <a:srgbClr val="757070"/>
      </a:accent3>
      <a:accent4>
        <a:srgbClr val="00B6D2"/>
      </a:accent4>
      <a:accent5>
        <a:srgbClr val="4A515B"/>
      </a:accent5>
      <a:accent6>
        <a:srgbClr val="F26522"/>
      </a:accent6>
      <a:hlink>
        <a:srgbClr val="F26522"/>
      </a:hlink>
      <a:folHlink>
        <a:srgbClr val="2FC1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10874</TotalTime>
  <Words>986</Words>
  <Application>Microsoft Macintosh PowerPoint</Application>
  <PresentationFormat>Widescreen</PresentationFormat>
  <Paragraphs>161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Angsana New</vt:lpstr>
      <vt:lpstr>Arial</vt:lpstr>
      <vt:lpstr>Calibri</vt:lpstr>
      <vt:lpstr>Century Gothic</vt:lpstr>
      <vt:lpstr>Cordia New</vt:lpstr>
      <vt:lpstr>Courier New</vt:lpstr>
      <vt:lpstr>Wingdings</vt:lpstr>
      <vt:lpstr>Office Theme</vt:lpstr>
      <vt:lpstr>Same-Day Antiretroviral Therapy Initiation in Thailand: Different Models and Initial Outcomes from Scale-Up in 6 Provinces in Thailand</vt:lpstr>
      <vt:lpstr>Authors</vt:lpstr>
      <vt:lpstr>Outline </vt:lpstr>
      <vt:lpstr>Progress Towards 90-90-90 in Thailand, 2017</vt:lpstr>
      <vt:lpstr>Same-Day ART at Thai Red Cross Anonymous Clinic (Bangkok, Thailand)</vt:lpstr>
      <vt:lpstr>Same-Day ART Implementation Sites Progress &amp; Towards 90-90-90 in High HIV Burden Provinces, 2016</vt:lpstr>
      <vt:lpstr>Objectives</vt:lpstr>
      <vt:lpstr>Common Features</vt:lpstr>
      <vt:lpstr>Key Considerations for Same-Day ART Implementation</vt:lpstr>
      <vt:lpstr>HIV Treatment Algorithm</vt:lpstr>
      <vt:lpstr>PowerPoint Presentation</vt:lpstr>
      <vt:lpstr>Outcome Measures</vt:lpstr>
      <vt:lpstr>Treatment Cascade </vt:lpstr>
      <vt:lpstr>ART Initiation Time Periods</vt:lpstr>
      <vt:lpstr>Retention at Month 3 and Month 6</vt:lpstr>
      <vt:lpstr>Viral Load Testing and Suppression</vt:lpstr>
      <vt:lpstr>ART Initiation Time Periods</vt:lpstr>
      <vt:lpstr>Adverse Events &amp; Death </vt:lpstr>
      <vt:lpstr>Factors Associated with Same-Day ART Initiation</vt:lpstr>
      <vt:lpstr>Conclusions</vt:lpstr>
      <vt:lpstr>Next Steps</vt:lpstr>
      <vt:lpstr>Same-Day ART Posters at IAS 2019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Pich Seekaew</cp:lastModifiedBy>
  <cp:revision>143</cp:revision>
  <dcterms:created xsi:type="dcterms:W3CDTF">2019-03-11T14:42:13Z</dcterms:created>
  <dcterms:modified xsi:type="dcterms:W3CDTF">2019-07-24T11:38:48Z</dcterms:modified>
</cp:coreProperties>
</file>